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-75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78605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194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1558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24884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02339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63270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8182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5427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9536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3774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8577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513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2082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5587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5790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89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252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B1B1E8-A70F-4EA1-AFA5-91AA7DC85314}" type="datetimeFigureOut">
              <a:rPr lang="en-IN" smtClean="0"/>
              <a:pPr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E27424-7DD0-457C-B45D-FE06301FEF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84839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A0D1F-6210-39B5-7BF5-B9C42ECCD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363" y="387626"/>
            <a:ext cx="5091953" cy="1077752"/>
          </a:xfrm>
        </p:spPr>
        <p:txBody>
          <a:bodyPr/>
          <a:lstStyle/>
          <a:p>
            <a:pPr algn="l"/>
            <a:r>
              <a:rPr lang="en-US" b="1" dirty="0" smtClean="0"/>
              <a:t> Team </a:t>
            </a:r>
            <a:r>
              <a:rPr lang="en-US" b="1" dirty="0" err="1"/>
              <a:t>hyperlearn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4801F5C-CDB2-EB7B-8E06-FA27D9425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9696" y="4333461"/>
            <a:ext cx="4522304" cy="2405268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sz="2600" b="1" dirty="0" smtClean="0">
                <a:solidFill>
                  <a:srgbClr val="FFC000"/>
                </a:solidFill>
              </a:rPr>
              <a:t>Theme</a:t>
            </a:r>
            <a:r>
              <a:rPr lang="en-US" sz="2600" b="1" dirty="0" smtClean="0"/>
              <a:t>-</a:t>
            </a:r>
            <a:r>
              <a:rPr lang="en-US" sz="2600" b="1" dirty="0" smtClean="0">
                <a:solidFill>
                  <a:srgbClr val="FFFF00"/>
                </a:solidFill>
              </a:rPr>
              <a:t>cognitive</a:t>
            </a:r>
            <a:r>
              <a:rPr lang="en-US" sz="2600" b="1" dirty="0" smtClean="0"/>
              <a:t> </a:t>
            </a:r>
            <a:r>
              <a:rPr lang="en-US" sz="2600" b="1" dirty="0">
                <a:solidFill>
                  <a:srgbClr val="FFFF00"/>
                </a:solidFill>
              </a:rPr>
              <a:t>art</a:t>
            </a:r>
            <a:r>
              <a:rPr lang="en-US" sz="2600" b="1" dirty="0">
                <a:solidFill>
                  <a:srgbClr val="FF6600"/>
                </a:solidFill>
              </a:rPr>
              <a:t>ificial</a:t>
            </a:r>
            <a:r>
              <a:rPr lang="en-US" sz="2600" b="1" dirty="0"/>
              <a:t> </a:t>
            </a:r>
            <a:r>
              <a:rPr lang="en-US" sz="26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intell</a:t>
            </a:r>
            <a:r>
              <a:rPr lang="en-US" sz="2600" b="1" dirty="0" smtClean="0">
                <a:solidFill>
                  <a:srgbClr val="00B0F0"/>
                </a:solidFill>
              </a:rPr>
              <a:t>igence</a:t>
            </a:r>
          </a:p>
          <a:p>
            <a:pPr algn="l">
              <a:lnSpc>
                <a:spcPct val="120000"/>
              </a:lnSpc>
            </a:pPr>
            <a:r>
              <a:rPr lang="en-IN" sz="2600" b="1" dirty="0" smtClean="0"/>
              <a:t>Made By:-</a:t>
            </a:r>
          </a:p>
          <a:p>
            <a:pPr algn="l">
              <a:lnSpc>
                <a:spcPct val="120000"/>
              </a:lnSpc>
              <a:buFont typeface="Arial" pitchFamily="34" charset="0"/>
              <a:buChar char="•"/>
            </a:pPr>
            <a:r>
              <a:rPr lang="en-IN" sz="2600" b="1" dirty="0" smtClean="0"/>
              <a:t>Shayoun </a:t>
            </a:r>
            <a:r>
              <a:rPr lang="en-IN" sz="2600" b="1" dirty="0" err="1" smtClean="0"/>
              <a:t>bhaduri</a:t>
            </a:r>
            <a:endParaRPr lang="en-IN" sz="2600" b="1" dirty="0" smtClean="0"/>
          </a:p>
          <a:p>
            <a:pPr algn="l">
              <a:lnSpc>
                <a:spcPct val="120000"/>
              </a:lnSpc>
              <a:buFont typeface="Arial" pitchFamily="34" charset="0"/>
              <a:buChar char="•"/>
            </a:pPr>
            <a:r>
              <a:rPr lang="en-IN" sz="2600" b="1" dirty="0" err="1" smtClean="0"/>
              <a:t>Pranjal</a:t>
            </a:r>
            <a:r>
              <a:rPr lang="en-IN" sz="2600" b="1" dirty="0" smtClean="0"/>
              <a:t> </a:t>
            </a:r>
            <a:r>
              <a:rPr lang="en-IN" sz="2600" b="1" dirty="0" err="1" smtClean="0"/>
              <a:t>Srivastava</a:t>
            </a:r>
            <a:endParaRPr lang="en-IN" sz="2600" b="1" dirty="0" smtClean="0"/>
          </a:p>
          <a:p>
            <a:pPr algn="l">
              <a:lnSpc>
                <a:spcPct val="120000"/>
              </a:lnSpc>
              <a:buFont typeface="Arial" pitchFamily="34" charset="0"/>
              <a:buChar char="•"/>
            </a:pPr>
            <a:r>
              <a:rPr lang="en-IN" sz="2600" b="1" dirty="0" err="1" smtClean="0"/>
              <a:t>Ayush</a:t>
            </a:r>
            <a:r>
              <a:rPr lang="en-IN" sz="2600" b="1" dirty="0" smtClean="0"/>
              <a:t> </a:t>
            </a:r>
            <a:r>
              <a:rPr lang="en-IN" sz="2600" b="1" dirty="0" err="1" smtClean="0"/>
              <a:t>misra</a:t>
            </a:r>
            <a:endParaRPr lang="en-US" sz="2600" b="1" dirty="0"/>
          </a:p>
          <a:p>
            <a:pPr algn="ctr"/>
            <a:endParaRPr lang="en-IN" dirty="0"/>
          </a:p>
        </p:txBody>
      </p:sp>
      <p:pic>
        <p:nvPicPr>
          <p:cNvPr id="1026" name="Picture 2" descr="IBM Hack Challenge 2022 - Bootcamp 2">
            <a:extLst>
              <a:ext uri="{FF2B5EF4-FFF2-40B4-BE49-F238E27FC236}">
                <a16:creationId xmlns:a16="http://schemas.microsoft.com/office/drawing/2014/main" xmlns="" id="{7AF81BF7-FDDA-2480-A485-984E3191C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190"/>
          <a:stretch/>
        </p:blipFill>
        <p:spPr bwMode="auto">
          <a:xfrm>
            <a:off x="358582" y="395574"/>
            <a:ext cx="4322748" cy="2013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8469" y="1838740"/>
            <a:ext cx="67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MONITORING 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FORECASTING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IB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537" y="3436868"/>
            <a:ext cx="4794804" cy="2397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5431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).png"/>
          <p:cNvPicPr>
            <a:picLocks noChangeAspect="1"/>
          </p:cNvPicPr>
          <p:nvPr/>
        </p:nvPicPr>
        <p:blipFill>
          <a:blip r:embed="rId2" cstate="print"/>
          <a:srcRect l="20543" t="26232" r="18968" b="17536"/>
          <a:stretch>
            <a:fillRect/>
          </a:stretch>
        </p:blipFill>
        <p:spPr>
          <a:xfrm>
            <a:off x="4353338" y="1302026"/>
            <a:ext cx="7374835" cy="3856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536712" y="337930"/>
            <a:ext cx="917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In this graph , we have tried to demonstrate the count of all the average temperatures across  the entire dataset.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6287" y="1908313"/>
            <a:ext cx="2623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This graph shows the count of the temperatures given in the dataset.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).png"/>
          <p:cNvPicPr>
            <a:picLocks noChangeAspect="1"/>
          </p:cNvPicPr>
          <p:nvPr/>
        </p:nvPicPr>
        <p:blipFill>
          <a:blip r:embed="rId2" cstate="print"/>
          <a:srcRect l="21033" t="30000" r="15380" b="14348"/>
          <a:stretch>
            <a:fillRect/>
          </a:stretch>
        </p:blipFill>
        <p:spPr>
          <a:xfrm>
            <a:off x="244444" y="2267893"/>
            <a:ext cx="5688204" cy="4006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78905" y="168966"/>
            <a:ext cx="4144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This  scatter graph shows the Mean Temperature for the entire  Year. 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46909" y="149579"/>
            <a:ext cx="5857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According to statitica.com , the average annual temperature for 2016  recorded is 26.21 and our graph  shows average annual temperature recorded is 26.45 ; difference of only .24 degrees </a:t>
            </a:r>
            <a:r>
              <a:rPr lang="en-IN" sz="2400" b="1" dirty="0" err="1" smtClean="0"/>
              <a:t>celsius</a:t>
            </a:r>
            <a:r>
              <a:rPr lang="en-IN" sz="2400" b="1" dirty="0" smtClean="0"/>
              <a:t> only.  Thus ,giving the proof of the accuracy of our system.</a:t>
            </a:r>
            <a:endParaRPr lang="en-US" sz="2400" b="1" dirty="0"/>
          </a:p>
        </p:txBody>
      </p:sp>
      <p:pic>
        <p:nvPicPr>
          <p:cNvPr id="6" name="Picture 5" descr="Screenshot (33).png"/>
          <p:cNvPicPr>
            <a:picLocks noChangeAspect="1"/>
          </p:cNvPicPr>
          <p:nvPr/>
        </p:nvPicPr>
        <p:blipFill>
          <a:blip r:embed="rId3" cstate="print"/>
          <a:srcRect l="11213" t="14785" r="37921" b="9835"/>
          <a:stretch>
            <a:fillRect/>
          </a:stretch>
        </p:blipFill>
        <p:spPr>
          <a:xfrm>
            <a:off x="6708618" y="2433795"/>
            <a:ext cx="4671588" cy="3894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4).png"/>
          <p:cNvPicPr>
            <a:picLocks noChangeAspect="1"/>
          </p:cNvPicPr>
          <p:nvPr/>
        </p:nvPicPr>
        <p:blipFill>
          <a:blip r:embed="rId2" cstate="print"/>
          <a:srcRect l="20866" t="29922" r="19506" b="13488"/>
          <a:stretch>
            <a:fillRect/>
          </a:stretch>
        </p:blipFill>
        <p:spPr>
          <a:xfrm>
            <a:off x="3795823" y="1180215"/>
            <a:ext cx="8250865" cy="5273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12651" y="297712"/>
            <a:ext cx="11653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This graph shows the trend  of temperature that is being followed  for the entire decade  from 1900 to 2020. 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3284" y="2721934"/>
            <a:ext cx="397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The graph plots the mean temperature for each year using scatter plot and the trend used is </a:t>
            </a:r>
            <a:r>
              <a:rPr lang="en-IN" sz="2400" b="1" dirty="0" err="1" smtClean="0"/>
              <a:t>lowless</a:t>
            </a:r>
            <a:r>
              <a:rPr lang="en-IN" sz="2400" b="1" dirty="0" smtClean="0"/>
              <a:t>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5).png"/>
          <p:cNvPicPr>
            <a:picLocks noChangeAspect="1"/>
          </p:cNvPicPr>
          <p:nvPr/>
        </p:nvPicPr>
        <p:blipFill>
          <a:blip r:embed="rId2" cstate="print"/>
          <a:srcRect l="20320" t="30853" r="18547" b="9922"/>
          <a:stretch>
            <a:fillRect/>
          </a:stretch>
        </p:blipFill>
        <p:spPr>
          <a:xfrm>
            <a:off x="4412511" y="2488018"/>
            <a:ext cx="7453423" cy="4061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12651" y="159488"/>
            <a:ext cx="1178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Now, for more accuracy, we try to study the seasonal analysis , by plotting the monthly temperature throughout the history.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5301" y="1329070"/>
            <a:ext cx="9526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The graph shows the  monthly mean temperature for  each year starting from 1900 to 2017</a:t>
            </a:r>
            <a:r>
              <a:rPr lang="en-IN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5302" y="2519916"/>
            <a:ext cx="3508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This graph shows  monthly  mean temperature for  all the 12 months of the year .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0361" y="4253022"/>
            <a:ext cx="2987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The graph shows  the June mean temperature for the year 2016, which records to 29.7.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).png"/>
          <p:cNvPicPr>
            <a:picLocks noChangeAspect="1"/>
          </p:cNvPicPr>
          <p:nvPr/>
        </p:nvPicPr>
        <p:blipFill>
          <a:blip r:embed="rId2" cstate="print"/>
          <a:srcRect l="17354" t="28682" r="21337" b="12093"/>
          <a:stretch>
            <a:fillRect/>
          </a:stretch>
        </p:blipFill>
        <p:spPr>
          <a:xfrm>
            <a:off x="4369981" y="1786270"/>
            <a:ext cx="7474688" cy="4061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02019" y="159489"/>
            <a:ext cx="1134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After plotting the monthly mean temperature , we now plot  seasonal mean temperature throughout the years.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5181" y="1775637"/>
            <a:ext cx="3795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The graph is again a scatter plot  and  the trend  followed  is low less.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8977" y="3498112"/>
            <a:ext cx="3732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The graph shows the trend that is spread across all the four seasons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651" y="180754"/>
            <a:ext cx="11493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After analysing all the various seasons, we now move on to the most interesting part of the model.  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35125" y="584791"/>
            <a:ext cx="710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We now forecast the weather for the year 2018.</a:t>
            </a:r>
            <a:endParaRPr lang="en-US" sz="2400" b="1" dirty="0"/>
          </a:p>
        </p:txBody>
      </p:sp>
      <p:pic>
        <p:nvPicPr>
          <p:cNvPr id="4" name="Picture 3" descr="Screenshot (37).png"/>
          <p:cNvPicPr>
            <a:picLocks noChangeAspect="1"/>
          </p:cNvPicPr>
          <p:nvPr/>
        </p:nvPicPr>
        <p:blipFill>
          <a:blip r:embed="rId2" cstate="print"/>
          <a:srcRect l="8023" t="30388" r="14971" b="14574"/>
          <a:stretch>
            <a:fillRect/>
          </a:stretch>
        </p:blipFill>
        <p:spPr>
          <a:xfrm>
            <a:off x="4051013" y="2062716"/>
            <a:ext cx="8059477" cy="4476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91384" y="1190846"/>
            <a:ext cx="11079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The graph records a temperature of 26.10 for the year 2018 and  according to statistica.com ,the temperature recorded for the year 2018 was 25.9.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44549" y="2115878"/>
            <a:ext cx="3742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 smtClean="0"/>
              <a:t>According to statistica.com, the Yearly Mean Temperature recorded for the year 2018 was 25.9 .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3283" y="4380615"/>
            <a:ext cx="3370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Our Model vouches for the accuracy of 96.45  which  makes our Model the most efficient weather forecasting  model  in India  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7628" y="2445488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Future Scope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526" y="273690"/>
            <a:ext cx="11217348" cy="853361"/>
          </a:xfrm>
        </p:spPr>
        <p:txBody>
          <a:bodyPr/>
          <a:lstStyle/>
          <a:p>
            <a:pPr algn="ctr"/>
            <a:r>
              <a:rPr lang="en-IN" b="1" dirty="0" smtClean="0"/>
              <a:t>Real time air quality monitoring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8976" y="1648047"/>
            <a:ext cx="11557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Air quality monitoring refers to continuous measurement of specific air pollutants also known as “criteria air pollutants”. </a:t>
            </a:r>
          </a:p>
        </p:txBody>
      </p:sp>
      <p:sp>
        <p:nvSpPr>
          <p:cNvPr id="5" name="TextBox 4"/>
          <p:cNvSpPr txBox="1"/>
          <p:nvPr/>
        </p:nvSpPr>
        <p:spPr>
          <a:xfrm rot="10800000" flipH="1" flipV="1">
            <a:off x="333587" y="2563827"/>
            <a:ext cx="11479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For  monitoring the air quality at real time , we will be using the Auto Regressive Integrated Moving Average model (ARIMA)  of Statistical analysis.</a:t>
            </a:r>
            <a:endParaRPr lang="en-US" sz="2400" b="1" dirty="0"/>
          </a:p>
        </p:txBody>
      </p:sp>
      <p:pic>
        <p:nvPicPr>
          <p:cNvPr id="7" name="Picture 6" descr="Screenshot (38).png"/>
          <p:cNvPicPr>
            <a:picLocks noChangeAspect="1"/>
          </p:cNvPicPr>
          <p:nvPr/>
        </p:nvPicPr>
        <p:blipFill>
          <a:blip r:embed="rId2" cstate="print"/>
          <a:srcRect l="22849" t="24341" r="22819" b="24496"/>
          <a:stretch>
            <a:fillRect/>
          </a:stretch>
        </p:blipFill>
        <p:spPr>
          <a:xfrm>
            <a:off x="5613990" y="3349256"/>
            <a:ext cx="6188149" cy="3277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04036" y="3583172"/>
            <a:ext cx="5007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This flowchart shows how are we going to proceed in the model for Air Quality Monitoring.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506" y="255181"/>
            <a:ext cx="11610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For  monitoring the Air Quality, we require data of certain pollutants  such as :-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946296"/>
            <a:ext cx="3359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err="1" smtClean="0"/>
              <a:t>Sulfur</a:t>
            </a:r>
            <a:r>
              <a:rPr lang="en-IN" sz="2400" b="1" u="sng" dirty="0" smtClean="0"/>
              <a:t>-</a:t>
            </a:r>
            <a:r>
              <a:rPr lang="en-IN" sz="2400" b="1" u="sng" dirty="0" err="1" smtClean="0"/>
              <a:t>di</a:t>
            </a:r>
            <a:r>
              <a:rPr lang="en-IN" sz="2400" b="1" u="sng" dirty="0" smtClean="0"/>
              <a:t>-oxide(SO</a:t>
            </a:r>
            <a:r>
              <a:rPr lang="en-IN" sz="2400" b="1" u="sng" baseline="-25000" dirty="0" smtClean="0"/>
              <a:t>2</a:t>
            </a:r>
            <a:r>
              <a:rPr lang="en-IN" sz="2400" b="1" u="sng" dirty="0" smtClean="0"/>
              <a:t>):-</a:t>
            </a:r>
            <a:endParaRPr 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35935" y="1509822"/>
            <a:ext cx="8102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Sulfur dioxide (SO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) is a colorless, reactive air pollutant with a strong odor. This gas is a threat to human health, animal health, and plant life.</a:t>
            </a:r>
            <a:endParaRPr lang="en-US" sz="2000" b="1" dirty="0"/>
          </a:p>
        </p:txBody>
      </p:sp>
      <p:pic>
        <p:nvPicPr>
          <p:cNvPr id="5" name="Picture 4" descr="1000_F_218376124_QM3ARvV4zXWsJ2Jzpq8uo0Xaihw3Ok3e.jpg"/>
          <p:cNvPicPr>
            <a:picLocks noChangeAspect="1"/>
          </p:cNvPicPr>
          <p:nvPr/>
        </p:nvPicPr>
        <p:blipFill>
          <a:blip r:embed="rId2" cstate="print"/>
          <a:srcRect l="3837"/>
          <a:stretch>
            <a:fillRect/>
          </a:stretch>
        </p:blipFill>
        <p:spPr>
          <a:xfrm>
            <a:off x="8506047" y="1306977"/>
            <a:ext cx="3356344" cy="2317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435935" y="2456121"/>
            <a:ext cx="471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Carbon monoxide (CO):-</a:t>
            </a:r>
            <a:endParaRPr lang="en-US" sz="24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14668" y="2935797"/>
            <a:ext cx="58691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 is a colorless, odorless gas that can be harmful when inhaled in large amounts. CO is released when something is burned. 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Breathing air with a high concentration of CO reduces the amount of oxygen that can be transported in the blood stream to critical organs like the heart and brain.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At very high levels, which are  possible indoors or in other enclosed environments, CO can cause dizziness, confusion, unconsciousness and death.</a:t>
            </a:r>
          </a:p>
          <a:p>
            <a:endParaRPr lang="en-US" sz="2400" b="1" dirty="0"/>
          </a:p>
        </p:txBody>
      </p:sp>
      <p:pic>
        <p:nvPicPr>
          <p:cNvPr id="9" name="Picture 8" descr="Time-series-of-CO-pollutant-concentration-for-4yea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692" y="3907465"/>
            <a:ext cx="53975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386" y="489098"/>
            <a:ext cx="11344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After gathering the information and data, we now try to analyse the air quality for the previous years by  plotting  line graphs for the data set.</a:t>
            </a:r>
            <a:endParaRPr lang="en-US" sz="2400" b="1" dirty="0"/>
          </a:p>
        </p:txBody>
      </p:sp>
      <p:pic>
        <p:nvPicPr>
          <p:cNvPr id="3" name="Picture 2" descr="15-2171976x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3321" y="1881963"/>
            <a:ext cx="8957496" cy="3987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12651" y="2052084"/>
            <a:ext cx="249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The graph shows the  Air Pollution Index  for the years from 2009 to 2017.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2019" y="4180344"/>
            <a:ext cx="2658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From the graph it is seen that the year 2016 has  the highest air pollution index.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27991"/>
            <a:ext cx="10131425" cy="924339"/>
          </a:xfrm>
        </p:spPr>
        <p:txBody>
          <a:bodyPr/>
          <a:lstStyle/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112" y="1262270"/>
            <a:ext cx="1084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Our Problem System  can be divided into two parts:-</a:t>
            </a:r>
            <a:endParaRPr lang="en-US" sz="2400" dirty="0"/>
          </a:p>
        </p:txBody>
      </p:sp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531" y="2902227"/>
            <a:ext cx="5347249" cy="3617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weather_forecast_modelling.png"/>
          <p:cNvPicPr>
            <a:picLocks noChangeAspect="1"/>
          </p:cNvPicPr>
          <p:nvPr/>
        </p:nvPicPr>
        <p:blipFill>
          <a:blip r:embed="rId3" cstate="print"/>
          <a:srcRect b="13333"/>
          <a:stretch>
            <a:fillRect/>
          </a:stretch>
        </p:blipFill>
        <p:spPr>
          <a:xfrm>
            <a:off x="7176052" y="2753140"/>
            <a:ext cx="4532244" cy="3747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48478" y="2186610"/>
            <a:ext cx="690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REAL TIME AIR QUALITY MONITORING SYSTEM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6600" y="2166731"/>
            <a:ext cx="461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WEATHER FORECASTING SYSTEM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651" y="244549"/>
            <a:ext cx="1119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After analysing form the previous line graph we can find out the air pollution index of the next year with the help of ARIMA. </a:t>
            </a:r>
            <a:endParaRPr lang="en-US" sz="2400" b="1" dirty="0"/>
          </a:p>
        </p:txBody>
      </p:sp>
      <p:pic>
        <p:nvPicPr>
          <p:cNvPr id="3" name="Picture 2" descr="Expected-air-pollution-increase-in-without-applying-the-polic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4692" y="1326486"/>
            <a:ext cx="7575550" cy="4857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308344" y="2594344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This graph shows the  rising trend of air pollution up till year 2036.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434" y="0"/>
            <a:ext cx="10131425" cy="932120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/>
              <a:t>Conclusion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8977" y="882502"/>
            <a:ext cx="115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From the beginning we have divided our Problem Statement into two sections:-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8976" y="1350334"/>
            <a:ext cx="6517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/>
              <a:t>First is Weather Forecasting  Model:-</a:t>
            </a:r>
            <a:r>
              <a:rPr lang="en-IN" sz="2400" b="1" dirty="0" smtClean="0"/>
              <a:t>    This model not only predicts the forecasted weather for the future years but also provides us with seasonal analysis as well as monthly analysis , which helps us to understand the trend by which the temperature rises.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7078" y="3519377"/>
            <a:ext cx="6368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/>
              <a:t>Second is Air Quality Monitoring System:-  </a:t>
            </a:r>
            <a:r>
              <a:rPr lang="en-IN" sz="2400" b="1" dirty="0" smtClean="0"/>
              <a:t>This system helps us to  identify the rising trend in the pollutants with the help of the  ARIMA Model . The analysis that this model provides helps to keep a check on the rising trend of the pollutant level in the air , thereby keeping a check on Global Warming and Environment Pollution.</a:t>
            </a:r>
            <a:endParaRPr lang="en-US" sz="2400" b="1" dirty="0"/>
          </a:p>
        </p:txBody>
      </p:sp>
      <p:pic>
        <p:nvPicPr>
          <p:cNvPr id="8" name="Picture 7" descr="1-s2.0-S0301479721005727-gr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62307" y="1552354"/>
            <a:ext cx="5251511" cy="4742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8167" y="2222204"/>
            <a:ext cx="8591108" cy="1467293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pPr algn="ctr"/>
            <a:r>
              <a:rPr lang="en-IN" dirty="0" smtClean="0">
                <a:solidFill>
                  <a:srgbClr val="FF0000"/>
                </a:solidFill>
              </a:rPr>
              <a:t>T</a:t>
            </a:r>
            <a:r>
              <a:rPr lang="en-IN" dirty="0" smtClean="0">
                <a:solidFill>
                  <a:srgbClr val="FFFF00"/>
                </a:solidFill>
              </a:rPr>
              <a:t>H</a:t>
            </a:r>
            <a:r>
              <a:rPr lang="en-IN" dirty="0" smtClean="0">
                <a:solidFill>
                  <a:srgbClr val="00B0F0"/>
                </a:solidFill>
              </a:rPr>
              <a:t>A</a:t>
            </a:r>
            <a:r>
              <a:rPr lang="en-IN" dirty="0" smtClean="0">
                <a:solidFill>
                  <a:srgbClr val="FFC000"/>
                </a:solidFill>
              </a:rPr>
              <a:t>N</a:t>
            </a:r>
            <a:r>
              <a:rPr lang="en-IN" dirty="0" smtClean="0">
                <a:solidFill>
                  <a:srgbClr val="92D050"/>
                </a:solidFill>
              </a:rPr>
              <a:t>K</a:t>
            </a:r>
            <a:r>
              <a:rPr lang="en-IN" dirty="0" smtClean="0"/>
              <a:t> </a:t>
            </a:r>
            <a:r>
              <a:rPr lang="en-IN" dirty="0" smtClean="0">
                <a:solidFill>
                  <a:srgbClr val="0070C0"/>
                </a:solidFill>
              </a:rPr>
              <a:t>Y</a:t>
            </a:r>
            <a:r>
              <a:rPr lang="en-IN" dirty="0" smtClean="0">
                <a:solidFill>
                  <a:srgbClr val="FFFF00"/>
                </a:solidFill>
              </a:rPr>
              <a:t>O</a:t>
            </a:r>
            <a:r>
              <a:rPr lang="en-IN" dirty="0" smtClean="0">
                <a:solidFill>
                  <a:srgbClr val="FF0000"/>
                </a:solidFill>
              </a:rPr>
              <a:t>U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262" y="165286"/>
            <a:ext cx="11161642" cy="848506"/>
          </a:xfrm>
        </p:spPr>
        <p:txBody>
          <a:bodyPr/>
          <a:lstStyle/>
          <a:p>
            <a:pPr algn="ctr"/>
            <a:r>
              <a:rPr lang="en-IN" dirty="0" smtClean="0"/>
              <a:t>WEATHER FORECASTING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6226" y="125233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Weather forecasting system is a computer program that provides meteorological information for future times at given locations.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6590" y="3717233"/>
            <a:ext cx="6301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modern forecasting models, Numerical Weather Prediction is mostly applied and this means, “a set of simplified equations used to calculate changes in atmospheric conditions”</a:t>
            </a:r>
            <a:endParaRPr lang="en-US" sz="2400" b="1" dirty="0"/>
          </a:p>
        </p:txBody>
      </p:sp>
      <p:pic>
        <p:nvPicPr>
          <p:cNvPr id="6" name="Picture 5" descr="Weather_mod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8648" y="1004567"/>
            <a:ext cx="4714286" cy="57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78905"/>
            <a:ext cx="11092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 Our  weather forecasting model is based on Decision tree model of Machine  Learning  which uses previous data to predict the forecast of the next year.</a:t>
            </a:r>
            <a:endParaRPr lang="en-US" sz="2400" dirty="0"/>
          </a:p>
        </p:txBody>
      </p:sp>
      <p:pic>
        <p:nvPicPr>
          <p:cNvPr id="6" name="Picture 5" descr="Screenshot (25).png"/>
          <p:cNvPicPr>
            <a:picLocks noChangeAspect="1"/>
          </p:cNvPicPr>
          <p:nvPr/>
        </p:nvPicPr>
        <p:blipFill>
          <a:blip r:embed="rId2" cstate="print"/>
          <a:srcRect l="20625" t="54203" r="40978" b="25942"/>
          <a:stretch>
            <a:fillRect/>
          </a:stretch>
        </p:blipFill>
        <p:spPr>
          <a:xfrm>
            <a:off x="5258916" y="2107097"/>
            <a:ext cx="6803875" cy="4234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327990" y="2196549"/>
            <a:ext cx="4432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This is the picture of First Five Columns of the Dataset  that we have taken as Reference.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8541" y="3916018"/>
            <a:ext cx="4959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The Dataset taken consists of  Weather temperatures from the year 1901 to 2017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922" y="327991"/>
            <a:ext cx="11062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We Start by plotting  a temperature scatter plot  graph  throughout the given timeline of 1901 to 2017  . </a:t>
            </a:r>
            <a:endParaRPr lang="en-US" sz="2400" b="1" dirty="0"/>
          </a:p>
        </p:txBody>
      </p:sp>
      <p:pic>
        <p:nvPicPr>
          <p:cNvPr id="5" name="Picture 4" descr="Temperature time line from 1901 to 20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079" y="1679713"/>
            <a:ext cx="9796062" cy="4899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erature of 20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861" y="344004"/>
            <a:ext cx="10575235" cy="5637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6365" y="6182139"/>
            <a:ext cx="810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Temperature of  a particular  year 2017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).png"/>
          <p:cNvPicPr>
            <a:picLocks noChangeAspect="1"/>
          </p:cNvPicPr>
          <p:nvPr/>
        </p:nvPicPr>
        <p:blipFill>
          <a:blip r:embed="rId2" cstate="print"/>
          <a:srcRect l="22500" t="34928" r="15136" b="8985"/>
          <a:stretch>
            <a:fillRect/>
          </a:stretch>
        </p:blipFill>
        <p:spPr>
          <a:xfrm>
            <a:off x="4084984" y="1361659"/>
            <a:ext cx="7891668" cy="43235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112" y="228601"/>
            <a:ext cx="1024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Next we  have  made a box plot to show the  median temperature of each month</a:t>
            </a:r>
            <a:r>
              <a:rPr lang="en-IN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295" y="1530626"/>
            <a:ext cx="3935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In the  figure it can be seen that May has recorded  the Maximum Temperature of 30.78 ; Median Temperature of 28.34 and a Minimum Temperature of 26.97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8052" y="4244008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This graph plots the- Maximum Temperature Median Temperature Median Temperature ,</a:t>
            </a:r>
          </a:p>
          <a:p>
            <a:r>
              <a:rPr lang="en-IN" sz="2400" b="1" dirty="0" smtClean="0"/>
              <a:t> for all the 12 months  of a year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124739" y="5943600"/>
            <a:ext cx="7802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Box Plot to show the Median , Maximum and Minimum Temperatures for the Dataset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904" y="248478"/>
            <a:ext cx="10883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After  finding the Median, Max and Minimum Temperature, we now use the </a:t>
            </a:r>
            <a:r>
              <a:rPr lang="en-IN" sz="2400" b="1" dirty="0" err="1" smtClean="0"/>
              <a:t>Kmeans</a:t>
            </a:r>
            <a:r>
              <a:rPr lang="en-IN" sz="2400" b="1" dirty="0" smtClean="0"/>
              <a:t> Cluster Method to find out the temperature for a range of </a:t>
            </a:r>
            <a:r>
              <a:rPr lang="en-IN" sz="2400" b="1" dirty="0" err="1" smtClean="0"/>
              <a:t>Kilometers</a:t>
            </a:r>
            <a:r>
              <a:rPr lang="en-IN" sz="2400" b="1" dirty="0" smtClean="0"/>
              <a:t>.  </a:t>
            </a:r>
            <a:r>
              <a:rPr lang="en-IN" sz="2400" b="1" dirty="0" err="1" smtClean="0"/>
              <a:t>Kmeans</a:t>
            </a:r>
            <a:r>
              <a:rPr lang="en-IN" sz="2400" b="1" dirty="0" smtClean="0"/>
              <a:t> Cluster has been used to identify the temperatures in a range of </a:t>
            </a:r>
            <a:r>
              <a:rPr lang="en-IN" sz="2400" b="1" dirty="0" err="1" smtClean="0"/>
              <a:t>Kilometers</a:t>
            </a:r>
            <a:r>
              <a:rPr lang="en-IN" sz="2400" b="1" dirty="0" smtClean="0"/>
              <a:t>.</a:t>
            </a:r>
            <a:endParaRPr lang="en-US" sz="2400" b="1" dirty="0"/>
          </a:p>
        </p:txBody>
      </p:sp>
      <p:pic>
        <p:nvPicPr>
          <p:cNvPr id="3" name="Picture 2" descr="Screenshot (28).png"/>
          <p:cNvPicPr>
            <a:picLocks noChangeAspect="1"/>
          </p:cNvPicPr>
          <p:nvPr/>
        </p:nvPicPr>
        <p:blipFill>
          <a:blip r:embed="rId2" cstate="print"/>
          <a:srcRect l="20380" t="39420" r="18071" b="6232"/>
          <a:stretch>
            <a:fillRect/>
          </a:stretch>
        </p:blipFill>
        <p:spPr>
          <a:xfrm>
            <a:off x="4025348" y="1550503"/>
            <a:ext cx="7904259" cy="5009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83" y="1570384"/>
            <a:ext cx="37172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This graph is a Line Graph showing the number of clusters per Square </a:t>
            </a:r>
            <a:r>
              <a:rPr lang="en-IN" sz="2400" b="1" dirty="0" err="1" smtClean="0"/>
              <a:t>Kilometer</a:t>
            </a:r>
            <a:r>
              <a:rPr lang="en-IN" sz="2400" b="1" dirty="0" smtClean="0"/>
              <a:t> distance.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965" y="3242898"/>
            <a:ext cx="3637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We can see that  4 clusters are formed at 919.2647 squared </a:t>
            </a:r>
            <a:r>
              <a:rPr lang="en-IN" sz="2400" b="1" dirty="0" err="1" smtClean="0"/>
              <a:t>kilometer</a:t>
            </a:r>
            <a:r>
              <a:rPr lang="en-IN" sz="2400" b="1" dirty="0" smtClean="0"/>
              <a:t> distance.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This helps to find out a mean temperature that can be plotted on the graph.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9).png"/>
          <p:cNvPicPr>
            <a:picLocks noChangeAspect="1"/>
          </p:cNvPicPr>
          <p:nvPr/>
        </p:nvPicPr>
        <p:blipFill>
          <a:blip r:embed="rId2" cstate="print"/>
          <a:srcRect l="22011" t="34783" r="14402" b="7681"/>
          <a:stretch>
            <a:fillRect/>
          </a:stretch>
        </p:blipFill>
        <p:spPr>
          <a:xfrm>
            <a:off x="4283765" y="1709530"/>
            <a:ext cx="7752522" cy="3945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318053" y="218661"/>
            <a:ext cx="6052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Using K-means  Clustering, we have tried to  categorically divide the temperatures into the following 3-zones:-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505" y="1749287"/>
            <a:ext cx="3876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Hot:- This region consist of  the hottest or the highest temperatures recorded. It is shown in graph with blue </a:t>
            </a:r>
            <a:r>
              <a:rPr lang="en-IN" sz="2000" b="1" dirty="0" err="1" smtClean="0"/>
              <a:t>dots.Graph</a:t>
            </a:r>
            <a:r>
              <a:rPr lang="en-IN" sz="2000" b="1" dirty="0" smtClean="0"/>
              <a:t> shows the temperature of June 1970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7809" y="3945835"/>
            <a:ext cx="297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Mild :- This region is  marked in the graph with yellow dots and  consist of moderate temperatures.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7747" y="5456582"/>
            <a:ext cx="3150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Cold:- This region is shown with red dots and consist of the coldest  temperatures.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5061</TotalTime>
  <Words>1142</Words>
  <Application>Microsoft Office PowerPoint</Application>
  <PresentationFormat>Custom</PresentationFormat>
  <Paragraphs>75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Celestial</vt:lpstr>
      <vt:lpstr> Team hyperlearn</vt:lpstr>
      <vt:lpstr>problem statement</vt:lpstr>
      <vt:lpstr>WEATHER FORECASTING SYSTEM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Real time air quality monitoring</vt:lpstr>
      <vt:lpstr>Slide 18</vt:lpstr>
      <vt:lpstr>Slide 19</vt:lpstr>
      <vt:lpstr>Slide 20</vt:lpstr>
      <vt:lpstr>Conclusion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hyperlearn</dc:title>
  <dc:creator>Pranjal Srivastava</dc:creator>
  <cp:lastModifiedBy>acer</cp:lastModifiedBy>
  <cp:revision>183</cp:revision>
  <dcterms:created xsi:type="dcterms:W3CDTF">2022-09-24T12:35:12Z</dcterms:created>
  <dcterms:modified xsi:type="dcterms:W3CDTF">2022-09-29T16:56:04Z</dcterms:modified>
</cp:coreProperties>
</file>